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56" r:id="rId2"/>
    <p:sldId id="268" r:id="rId3"/>
    <p:sldId id="263" r:id="rId4"/>
    <p:sldId id="264" r:id="rId5"/>
    <p:sldId id="266" r:id="rId6"/>
    <p:sldId id="267" r:id="rId7"/>
    <p:sldId id="270" r:id="rId8"/>
    <p:sldId id="269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48C"/>
    <a:srgbClr val="1107CF"/>
    <a:srgbClr val="090477"/>
    <a:srgbClr val="5E75F1"/>
    <a:srgbClr val="090475"/>
    <a:srgbClr val="FED2FE"/>
    <a:srgbClr val="FD8DFD"/>
    <a:srgbClr val="FC43FB"/>
    <a:srgbClr val="EAFAFF"/>
    <a:srgbClr val="E1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6" autoAdjust="0"/>
    <p:restoredTop sz="94660" autoAdjust="0"/>
  </p:normalViewPr>
  <p:slideViewPr>
    <p:cSldViewPr snapToGrid="0">
      <p:cViewPr varScale="1">
        <p:scale>
          <a:sx n="100" d="100"/>
          <a:sy n="100" d="100"/>
        </p:scale>
        <p:origin x="72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84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06A0232-E34D-7010-C7BA-0C3288E8B3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C67E9AD-0022-1DD7-8497-0EB063BAE2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77300-B284-4571-940C-1DEE07832E1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2DF3EED-ACEC-CD15-0919-65F18AEC7D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8B142F-3B7F-3550-B3E0-65E402A7BC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E79D4-832E-4977-9DA2-3EEBBD4E9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88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96D717-8DEE-9535-2C8B-CFFC5A5F7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4127"/>
            <a:ext cx="9144000" cy="2387600"/>
          </a:xfrm>
          <a:solidFill>
            <a:schemeClr val="bg1">
              <a:alpha val="75000"/>
            </a:schemeClr>
          </a:solidFill>
          <a:ln>
            <a:solidFill>
              <a:schemeClr val="accent1"/>
            </a:solidFill>
          </a:ln>
          <a:effectLst>
            <a:glow>
              <a:schemeClr val="accent1"/>
            </a:glow>
            <a:softEdge rad="0"/>
          </a:effectLst>
        </p:spPr>
        <p:txBody>
          <a:bodyPr anchor="b"/>
          <a:lstStyle>
            <a:lvl1pPr algn="ctr">
              <a:defRPr sz="6000">
                <a:gradFill>
                  <a:gsLst>
                    <a:gs pos="0">
                      <a:srgbClr val="6AC0FC">
                        <a:lumMod val="40000"/>
                      </a:srgbClr>
                    </a:gs>
                    <a:gs pos="86000">
                      <a:srgbClr val="FD42FD">
                        <a:lumMod val="73000"/>
                      </a:srgbClr>
                    </a:gs>
                  </a:gsLst>
                  <a:lin ang="10800000" scaled="1"/>
                </a:gra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788EEF-673C-3A21-00F2-B0162F923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6591"/>
            <a:ext cx="9144000" cy="1655762"/>
          </a:xfrm>
          <a:solidFill>
            <a:schemeClr val="bg1">
              <a:alpha val="90000"/>
            </a:schemeClr>
          </a:solidFill>
        </p:spPr>
        <p:txBody>
          <a:bodyPr/>
          <a:lstStyle>
            <a:lvl1pPr marL="0" indent="0" algn="ctr">
              <a:buNone/>
              <a:defRPr sz="2400" b="1">
                <a:solidFill>
                  <a:srgbClr val="03548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8EB134-310D-2C80-C623-E861D6D6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21E7B3-51BB-3848-D94A-F8D45029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BFBEBC-F450-2E4C-2D75-5560A6FC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05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A3B21-4276-4AA5-8B99-9A8E4C1C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5096AE-E676-F41A-8961-25E93CAF9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2E3C8C-A10E-34C9-B6A4-DDBCFD39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A984B4-C014-20A8-163E-E23165C7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00F8DF-1C7E-1391-3F84-F5B7B552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3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2C3AC81-0AAC-EFC5-24FA-6E142BE41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1DC9E6-8007-460A-74CE-00DF5BC0B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E6574C-0D2E-33E3-3F9E-F373DEE0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DA55FA-AD92-92EA-49FF-2E716FED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6CE72A-B4C9-8379-B687-80FA5D13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41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16E450C-6A69-55E6-160E-97BA5689E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E638E9-63C5-6D23-821B-348B383FC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61AD98-A484-FA2D-E21C-DBB685C3A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6535F7-468A-86AD-67B6-E357EA51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7060E0A-291E-29A6-D783-3FA8068C63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3762" y="365125"/>
            <a:ext cx="64849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Название вируса</a:t>
            </a:r>
            <a:endParaRPr lang="en-US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B2E027E9-44A9-742C-CA37-49351E724F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2025" y="104774"/>
            <a:ext cx="2990850" cy="1514475"/>
          </a:xfrm>
          <a:noFill/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lang="ru-RU" sz="13800" kern="1200" dirty="0" smtClean="0">
                <a:solidFill>
                  <a:schemeClr val="bg1">
                    <a:alpha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>
              <a:defRPr lang="ru-RU" sz="13800" kern="1200" dirty="0" smtClean="0">
                <a:solidFill>
                  <a:schemeClr val="bg1">
                    <a:alpha val="85000"/>
                  </a:schemeClr>
                </a:solidFill>
                <a:latin typeface="+mj-lt"/>
                <a:ea typeface="+mn-ea"/>
                <a:cs typeface="+mn-cs"/>
              </a:defRPr>
            </a:lvl2pPr>
            <a:lvl3pPr>
              <a:defRPr lang="ru-RU" sz="13800" kern="1200" dirty="0" smtClean="0">
                <a:solidFill>
                  <a:schemeClr val="bg1">
                    <a:alpha val="85000"/>
                  </a:schemeClr>
                </a:solidFill>
                <a:latin typeface="+mj-lt"/>
                <a:ea typeface="+mn-ea"/>
                <a:cs typeface="+mn-cs"/>
              </a:defRPr>
            </a:lvl3pPr>
            <a:lvl4pPr>
              <a:defRPr lang="ru-RU" sz="13800" kern="1200" dirty="0" smtClean="0">
                <a:solidFill>
                  <a:schemeClr val="bg1">
                    <a:alpha val="85000"/>
                  </a:schemeClr>
                </a:solidFill>
                <a:latin typeface="+mj-lt"/>
                <a:ea typeface="+mn-ea"/>
                <a:cs typeface="+mn-cs"/>
              </a:defRPr>
            </a:lvl4pPr>
            <a:lvl5pPr>
              <a:defRPr lang="en-US" sz="13800" kern="1200" dirty="0">
                <a:solidFill>
                  <a:schemeClr val="bg1">
                    <a:alpha val="85000"/>
                  </a:schemeClr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8888</a:t>
            </a:r>
            <a:endParaRPr lang="en-US" dirty="0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ECBBA210-E305-2E4B-35F4-B13A986783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200" y="365125"/>
            <a:ext cx="132556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Иконка вируса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18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1CEEC-E09C-5BCD-18B2-AB21C0E8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4D5818-7B26-8564-3C12-6C8E18C57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34949C-01D1-112A-F1F3-C4748EA9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E5F362-2657-4B8F-1396-7A79501F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13E6F8-3642-D92F-7FA2-6713F5A24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5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3FED6-F2D8-66FA-C2FB-BEA3B27FD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18532B-565F-6965-23FD-0A40BE262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D6E9C7-86C8-B41B-A531-6886A38A7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883965-8B6E-A7D0-8552-4E85CE93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DC19BA-329C-2B99-A224-09F68FBDC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85050E-E76E-43FA-0131-D0583CCF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8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1AA6E-62CD-D99D-9D7B-F2BA34B7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B292BE-A11C-7E21-1E5D-BE6ED21A5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BA02CC9-DB06-C4C8-7F3D-2A4185BE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3A03A9-7643-90E9-62FC-AB07ADAA0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D824A84-E9C8-4F62-3A5E-EEC22BB34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FB32B-0AD0-B866-BCF3-F10D50DE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DC56066-D44A-147B-9925-7B2DBB731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97FF2A-8723-E313-A47B-59953E3F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38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E5CFF-1785-2AD9-AC8E-84FCE4CE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B3BA2C-F232-9FC5-17D1-95CC4294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2256C63-9D6B-1CDD-4B30-0E8E7897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15D7DAE-5279-08AD-30FB-E8820ADC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4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0EB2F6-B81A-F41B-D930-4F7E2FBB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988C48-1365-DFB9-9B0A-7FF1E1024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86ED2E-D96B-306C-5E86-D9DFC85F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80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D0263-F6A8-2EB5-EE43-4C7812A9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190F65-38EF-0B2D-CD7A-D60953712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B570E9-1877-AE89-1A15-9C2683921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304BB8-146E-12F8-98E2-F283BC9E8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5C6E27-BB0E-368A-68EF-CAA174FA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C2E6E5-8F0D-4DC4-0CAD-CD4C5156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55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B5631-D156-AB47-F4E7-FB770488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7E3A7E-29C9-DAC8-83CB-19BB8D623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D63407-317D-8E36-4E31-6EE212B87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85DA12-69CC-15C3-AFD6-1EB55896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6151F1-105E-3961-4F0A-92B4173D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3E932C-51A4-43D6-4582-56E1FD6B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91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5DE14C-0604-252C-B25C-721C9156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F5C3AA-DB26-0B1C-4776-35B909160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D7C030-EA71-8C33-21E9-3E4E98152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0763C-8C73-4E72-80CF-2C82CE04CBE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D9EAB2-2BB5-2A52-9CDF-F9D5D3F3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769188-7684-A2D3-8770-8796A45DA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1A726-AA0A-4CDE-8C76-BFCF65029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0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6000" b="0" kern="1200" dirty="0" smtClean="0">
          <a:gradFill>
            <a:gsLst>
              <a:gs pos="0">
                <a:srgbClr val="6AC0FC">
                  <a:lumMod val="40000"/>
                </a:srgbClr>
              </a:gs>
              <a:gs pos="86000">
                <a:srgbClr val="FD42FD">
                  <a:lumMod val="73000"/>
                </a:srgbClr>
              </a:gs>
            </a:gsLst>
            <a:lin ang="10800000" scaled="1"/>
          </a:gra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ru-RU" sz="2400" b="1" kern="1200" dirty="0" smtClean="0">
          <a:solidFill>
            <a:srgbClr val="03548C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ru-RU" sz="2400" b="1" kern="1200" dirty="0" smtClean="0">
          <a:solidFill>
            <a:srgbClr val="03548C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ru-RU" sz="2400" b="1" kern="1200" dirty="0" smtClean="0">
          <a:solidFill>
            <a:srgbClr val="0354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ru-RU" sz="2400" b="1" kern="1200" dirty="0" smtClean="0">
          <a:solidFill>
            <a:srgbClr val="0354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400" b="1" kern="1200" dirty="0" smtClean="0">
          <a:solidFill>
            <a:srgbClr val="0354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474C63-FE33-60D3-3893-B8691966C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6108"/>
            <a:ext cx="12192000" cy="2387600"/>
          </a:xfrm>
        </p:spPr>
        <p:txBody>
          <a:bodyPr/>
          <a:lstStyle/>
          <a:p>
            <a:pPr algn="r"/>
            <a:r>
              <a:rPr lang="ru-RU" dirty="0"/>
              <a:t>Самые известные вирусы</a:t>
            </a:r>
            <a:br>
              <a:rPr lang="ru-RU" dirty="0"/>
            </a:br>
            <a:r>
              <a:rPr lang="ru-RU" dirty="0"/>
              <a:t>за последние 5 лет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9B49CD8-E923-EF25-2C0A-D9242F1BB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596591"/>
            <a:ext cx="6096000" cy="1655762"/>
          </a:xfrm>
        </p:spPr>
        <p:txBody>
          <a:bodyPr/>
          <a:lstStyle/>
          <a:p>
            <a:pPr algn="r"/>
            <a:r>
              <a:rPr lang="ru-RU" dirty="0"/>
              <a:t>Микуцевич Вадим</a:t>
            </a:r>
          </a:p>
          <a:p>
            <a:pPr algn="r"/>
            <a:r>
              <a:rPr lang="ru-RU" dirty="0"/>
              <a:t>ПЗТ-38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57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6665B076-455F-E1F9-6DC6-FB056E920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/>
              <a:t>RaaS</a:t>
            </a:r>
            <a:r>
              <a:rPr lang="ru-RU" dirty="0"/>
              <a:t> (</a:t>
            </a:r>
            <a:r>
              <a:rPr lang="ru-RU" dirty="0" err="1"/>
              <a:t>Ransomware</a:t>
            </a:r>
            <a:r>
              <a:rPr lang="ru-RU" dirty="0"/>
              <a:t> </a:t>
            </a:r>
            <a:r>
              <a:rPr lang="ru-RU" dirty="0" err="1"/>
              <a:t>as</a:t>
            </a:r>
            <a:r>
              <a:rPr lang="ru-RU" dirty="0"/>
              <a:t> a Service) - это модель, при которой киберпреступники предоставляют другим возможность использовать свои вредоносные программы (в данном случае, программы-вымогатели) в обмен на плату или долю от полученных выкупов. Суть в том, что такие услуги позволяют даже неопытным хакерам запускать кибератаки с минимальными усилиями, так как основную работу по разработке и поддержке вредоносных программ выполняют разработчики </a:t>
            </a:r>
            <a:r>
              <a:rPr lang="ru-RU" dirty="0" err="1"/>
              <a:t>RaaS</a:t>
            </a:r>
            <a:r>
              <a:rPr lang="ru-RU" dirty="0"/>
              <a:t>.</a:t>
            </a:r>
          </a:p>
          <a:p>
            <a:r>
              <a:rPr lang="ru-RU" dirty="0"/>
              <a:t>Такие модели </a:t>
            </a:r>
            <a:r>
              <a:rPr lang="ru-RU" dirty="0" err="1"/>
              <a:t>RaaS</a:t>
            </a:r>
            <a:r>
              <a:rPr lang="ru-RU" dirty="0"/>
              <a:t> привели к увеличению числа атак с использованием программ-вымогателей, так как они делают такие атаки более доступными для широкого круга людей. Поэтому защита от </a:t>
            </a:r>
            <a:r>
              <a:rPr lang="ru-RU" dirty="0" err="1"/>
              <a:t>рансомваров</a:t>
            </a:r>
            <a:r>
              <a:rPr lang="ru-RU" dirty="0"/>
              <a:t> стала одним из важных вопросов для компаний и частных лиц, использующих цифровые технологии.</a:t>
            </a:r>
          </a:p>
          <a:p>
            <a:r>
              <a:rPr lang="ru-RU" dirty="0"/>
              <a:t>Концепция </a:t>
            </a:r>
            <a:r>
              <a:rPr lang="ru-RU" dirty="0" err="1"/>
              <a:t>Ransomware</a:t>
            </a:r>
            <a:r>
              <a:rPr lang="ru-RU" dirty="0"/>
              <a:t> </a:t>
            </a:r>
            <a:r>
              <a:rPr lang="ru-RU" dirty="0" err="1"/>
              <a:t>as</a:t>
            </a:r>
            <a:r>
              <a:rPr lang="ru-RU" dirty="0"/>
              <a:t> a Service начала набирать популярность в середине 2010-х годов. Один из наиболее известных примеров такого сервиса - </a:t>
            </a:r>
            <a:r>
              <a:rPr lang="ru-RU" dirty="0" err="1"/>
              <a:t>Tox</a:t>
            </a:r>
            <a:r>
              <a:rPr lang="ru-RU" dirty="0"/>
              <a:t>, который был обнаружен в 2015 году. С тех пор подобные сервисы продолжают развиваться, и их популярность остается актуальной до сих пор.</a:t>
            </a:r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03C0B27-A4B0-FD4A-6162-212A5A86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RaaS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494FBE-037A-A562-5F95-199EB5F2BC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2010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C3C80A-B625-8144-9803-E14D98F2A5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3606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E9F7D4B-634F-1910-D60D-FC15A217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WannaCry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A69CD0-7D95-AFDC-14AF-4E27564F56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2017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12BAF1-427D-059E-529B-3A9AFFBD44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" b="357"/>
          <a:stretch>
            <a:fillRect/>
          </a:stretch>
        </p:blipFill>
        <p:spPr/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2B091141-C229-E7F7-8838-097FA1E83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312" y="2374817"/>
            <a:ext cx="5153525" cy="3407978"/>
          </a:xfrm>
        </p:spPr>
        <p:txBody>
          <a:bodyPr>
            <a:normAutofit fontScale="92500" lnSpcReduction="20000"/>
          </a:bodyPr>
          <a:lstStyle/>
          <a:p>
            <a:r>
              <a:rPr lang="ru-RU" sz="1800" dirty="0" err="1"/>
              <a:t>WannaCry</a:t>
            </a:r>
            <a:r>
              <a:rPr lang="ru-RU" sz="1800" dirty="0"/>
              <a:t> был одним из самых разрушительных вирусов за последние годы. Он использовал уязвимость в операционной системе Windows и</a:t>
            </a:r>
            <a:r>
              <a:rPr lang="en-US" sz="1800" dirty="0"/>
              <a:t> </a:t>
            </a:r>
            <a:r>
              <a:rPr lang="ru-RU" sz="1800" dirty="0"/>
              <a:t>распространялся через сеть, заражая компьютеры и шифруя данные. В результате атаки пострадали миллионы компьютеров во всем мире.</a:t>
            </a:r>
          </a:p>
          <a:p>
            <a:r>
              <a:rPr lang="ru-RU" sz="1800" dirty="0"/>
              <a:t>Особенностью </a:t>
            </a:r>
            <a:r>
              <a:rPr lang="ru-RU" sz="1800" dirty="0" err="1"/>
              <a:t>WannaCry</a:t>
            </a:r>
            <a:r>
              <a:rPr lang="ru-RU" sz="1800" dirty="0"/>
              <a:t> было использование уязвимости в протоколе SMBv1 (Server Message Block), который используется для обмена файлами и принтерами в сети Windows. Уязвимость, под названием </a:t>
            </a:r>
            <a:r>
              <a:rPr lang="ru-RU" sz="1800" dirty="0" err="1"/>
              <a:t>EternalBlue</a:t>
            </a:r>
            <a:r>
              <a:rPr lang="ru-RU" sz="1800" dirty="0"/>
              <a:t>, была предположительно разработана американскими спецслужбами и украдена хакерами из группировки </a:t>
            </a:r>
            <a:r>
              <a:rPr lang="ru-RU" sz="1800" dirty="0" err="1"/>
              <a:t>Shadow</a:t>
            </a:r>
            <a:r>
              <a:rPr lang="ru-RU" sz="1800" dirty="0"/>
              <a:t> </a:t>
            </a:r>
            <a:r>
              <a:rPr lang="ru-RU" sz="1800" dirty="0" err="1"/>
              <a:t>Brokers</a:t>
            </a:r>
            <a:r>
              <a:rPr lang="ru-RU" sz="1800" dirty="0"/>
              <a:t>.</a:t>
            </a:r>
          </a:p>
        </p:txBody>
      </p:sp>
      <p:pic>
        <p:nvPicPr>
          <p:cNvPr id="7" name="Picture 2" descr="WannaCry, wcry ransomware wcry extension on Make a GIF">
            <a:extLst>
              <a:ext uri="{FF2B5EF4-FFF2-40B4-BE49-F238E27FC236}">
                <a16:creationId xmlns:a16="http://schemas.microsoft.com/office/drawing/2014/main" id="{EBBDCD51-AC8D-F0BA-90BE-1A6448770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89" y="2374817"/>
            <a:ext cx="6073624" cy="340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881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E9F7D4B-634F-1910-D60D-FC15A217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WannaCry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A69CD0-7D95-AFDC-14AF-4E27564F56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2017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12BAF1-427D-059E-529B-3A9AFFBD44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" b="357"/>
          <a:stretch>
            <a:fillRect/>
          </a:stretch>
        </p:blipFill>
        <p:spPr/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2B091141-C229-E7F7-8838-097FA1E83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600"/>
            <a:ext cx="3286125" cy="4321175"/>
          </a:xfrm>
        </p:spPr>
        <p:txBody>
          <a:bodyPr>
            <a:normAutofit lnSpcReduction="10000"/>
          </a:bodyPr>
          <a:lstStyle/>
          <a:p>
            <a:r>
              <a:rPr lang="ru-RU" sz="1400" dirty="0"/>
              <a:t>Вирус распространялся по сети, заражая уязвимые компьютеры, и в конечном итоге затронул более 200 000 компьютеров в 150 странах. Среди пострадавших оказались крупные компании, правительственные учреждения, а также медицинские учреждения, что привело к серьезным проблемам с доступом к медицинским данным и оказанию помощи пациентам.</a:t>
            </a:r>
          </a:p>
          <a:p>
            <a:r>
              <a:rPr lang="ru-RU" sz="1400" dirty="0"/>
              <a:t>Хотя </a:t>
            </a:r>
            <a:r>
              <a:rPr lang="ru-RU" sz="1400" dirty="0" err="1"/>
              <a:t>WannaCry</a:t>
            </a:r>
            <a:r>
              <a:rPr lang="ru-RU" sz="1400" dirty="0"/>
              <a:t> был обнаружен в мае 2017 года и с тех пор было предпринято много усилий для его искоренения, иногда все еще можно встретить инциденты, связанные с этим вредоносным программным обеспечением. Некоторые устройства могут быть уязвимыми из-за отсутствия обновлений, что делает их подверженными атакам </a:t>
            </a:r>
            <a:r>
              <a:rPr lang="ru-RU" sz="1400" dirty="0" err="1"/>
              <a:t>WannaCry</a:t>
            </a:r>
            <a:r>
              <a:rPr lang="ru-RU" sz="1400" dirty="0"/>
              <a:t>.</a:t>
            </a:r>
            <a:endParaRPr lang="en-US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FA2C24D-E70B-C5E0-F4C1-5555C7FED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r="4581"/>
          <a:stretch/>
        </p:blipFill>
        <p:spPr bwMode="auto">
          <a:xfrm>
            <a:off x="4124326" y="1879600"/>
            <a:ext cx="7581900" cy="432117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95364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FAD89C78-F663-735B-F9EB-CA1B3A51F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075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Программа-вымогатель – это вредоносная программа, которая шифрует ваши файлы и требует заплатить выкуп хакерам за разблокировку. “</a:t>
            </a:r>
            <a:r>
              <a:rPr lang="ru-RU" dirty="0" err="1"/>
              <a:t>Clop</a:t>
            </a:r>
            <a:r>
              <a:rPr lang="ru-RU" dirty="0"/>
              <a:t>” является одной из новейших и самых опасных вредоносных программ. Он является разновидностью хорошо известной программы-вымогателя </a:t>
            </a:r>
            <a:r>
              <a:rPr lang="ru-RU" dirty="0" err="1"/>
              <a:t>CryptoMix</a:t>
            </a:r>
            <a:r>
              <a:rPr lang="ru-RU" dirty="0"/>
              <a:t>, которая часто совершает атаки на пользователей Windows.</a:t>
            </a:r>
          </a:p>
          <a:p>
            <a:r>
              <a:rPr lang="ru-RU" dirty="0"/>
              <a:t>Перед началом процесса шифрования, программа-вымогатель </a:t>
            </a:r>
            <a:r>
              <a:rPr lang="ru-RU" dirty="0" err="1"/>
              <a:t>Clop</a:t>
            </a:r>
            <a:r>
              <a:rPr lang="ru-RU" dirty="0"/>
              <a:t> блокирует более 600 процессов Windows и отключает несколько приложений Windows 10, в том числе Защитник Windows и Средства обеспечения безопасности Майкрософт, оставляя вас без шансов на защиту ваших данных.</a:t>
            </a:r>
          </a:p>
          <a:p>
            <a:r>
              <a:rPr lang="ru-RU" dirty="0"/>
              <a:t>Программа-вымогатель </a:t>
            </a:r>
            <a:r>
              <a:rPr lang="ru-RU" dirty="0" err="1"/>
              <a:t>Clop</a:t>
            </a:r>
            <a:r>
              <a:rPr lang="ru-RU" dirty="0"/>
              <a:t> развивается с момента своего появления и уже способна атаковать целые сети вместо отдельных устройств. Жертвой программы-вымогателя </a:t>
            </a:r>
            <a:r>
              <a:rPr lang="ru-RU" dirty="0" err="1"/>
              <a:t>Clop</a:t>
            </a:r>
            <a:r>
              <a:rPr lang="ru-RU" dirty="0"/>
              <a:t> стал даже Маастрихтский университет в Нидерландах – практически все устройства сети с операционной системой Windows оказались заблокированными с целью получения выкупа.</a:t>
            </a:r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58541DE-10B2-CC30-50BE-DF051BA3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Clop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9F88EE-4490-4BAD-C7FD-3CCD4C85A0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2022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E830A0-A12B-2F3D-6A65-B27BCF319E5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0" r="20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3760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25F48E78-0E4F-12D6-0377-91D154F53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6076951" cy="2900025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Gameover</a:t>
            </a:r>
            <a:r>
              <a:rPr lang="ru-RU" dirty="0"/>
              <a:t> </a:t>
            </a:r>
            <a:r>
              <a:rPr lang="ru-RU" dirty="0" err="1"/>
              <a:t>ZeuS</a:t>
            </a:r>
            <a:r>
              <a:rPr lang="ru-RU" dirty="0"/>
              <a:t> — троянская программа, сделанная с целью кражи банковских данных и основанная на другом трояне </a:t>
            </a:r>
            <a:r>
              <a:rPr lang="ru-RU" dirty="0" err="1"/>
              <a:t>ZeuS</a:t>
            </a:r>
            <a:r>
              <a:rPr lang="ru-RU" dirty="0"/>
              <a:t>. Была создана российским хакером Евгением Михайловичем Богачёвым в 2014 году. В отличие от </a:t>
            </a:r>
            <a:r>
              <a:rPr lang="ru-RU" dirty="0" err="1"/>
              <a:t>ZeuS</a:t>
            </a:r>
            <a:r>
              <a:rPr lang="ru-RU" dirty="0"/>
              <a:t>, новый троян использует зашифрованную систему одноранговой системы для связи между своими узлами и серверами управления и контроля, что снижает его уязвимость.</a:t>
            </a:r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FC9E4C9-34E5-2EEA-05A2-7F19D2E2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Zeus </a:t>
            </a:r>
            <a:r>
              <a:rPr lang="en-US" dirty="0" err="1"/>
              <a:t>Gameover</a:t>
            </a:r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47FCAE-83F2-B3DC-B597-233B222CE7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F184C5-69FA-7187-DBD0-F156F6EFE2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218" name="Picture 2" descr="undefined">
            <a:extLst>
              <a:ext uri="{FF2B5EF4-FFF2-40B4-BE49-F238E27FC236}">
                <a16:creationId xmlns:a16="http://schemas.microsoft.com/office/drawing/2014/main" id="{F5E25894-8D95-AA7F-FBB8-8A5E1D4B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1825962"/>
            <a:ext cx="4438650" cy="29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1">
            <a:extLst>
              <a:ext uri="{FF2B5EF4-FFF2-40B4-BE49-F238E27FC236}">
                <a16:creationId xmlns:a16="http://schemas.microsoft.com/office/drawing/2014/main" id="{BCC33A88-84DB-FD0F-33BC-42976E7291F8}"/>
              </a:ext>
            </a:extLst>
          </p:cNvPr>
          <p:cNvSpPr txBox="1">
            <a:spLocks/>
          </p:cNvSpPr>
          <p:nvPr/>
        </p:nvSpPr>
        <p:spPr>
          <a:xfrm>
            <a:off x="838199" y="4903785"/>
            <a:ext cx="10515601" cy="15367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 smtClean="0">
                <a:solidFill>
                  <a:srgbClr val="03548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dirty="0" smtClean="0">
                <a:solidFill>
                  <a:srgbClr val="03548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dirty="0" smtClean="0">
                <a:solidFill>
                  <a:srgbClr val="0354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dirty="0" smtClean="0">
                <a:solidFill>
                  <a:srgbClr val="0354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rgbClr val="0354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Когда этот вирус заражает устройство, он устанавливает соединение с сервером, после чего он даже может сделать заражённую систему непригодной для пользования. У </a:t>
            </a:r>
            <a:r>
              <a:rPr lang="ru-RU" dirty="0" err="1"/>
              <a:t>Gameover</a:t>
            </a:r>
            <a:r>
              <a:rPr lang="ru-RU" dirty="0"/>
              <a:t> </a:t>
            </a:r>
            <a:r>
              <a:rPr lang="ru-RU" dirty="0" err="1"/>
              <a:t>ZeuS</a:t>
            </a:r>
            <a:r>
              <a:rPr lang="ru-RU" dirty="0"/>
              <a:t> есть собственный ботнет.</a:t>
            </a:r>
            <a:r>
              <a:rPr lang="en-US" dirty="0"/>
              <a:t> </a:t>
            </a:r>
            <a:r>
              <a:rPr lang="ru-RU" dirty="0" err="1"/>
              <a:t>Gameover</a:t>
            </a:r>
            <a:r>
              <a:rPr lang="ru-RU" dirty="0"/>
              <a:t> </a:t>
            </a:r>
            <a:r>
              <a:rPr lang="ru-RU" dirty="0" err="1"/>
              <a:t>ZeuS</a:t>
            </a:r>
            <a:r>
              <a:rPr lang="ru-RU" dirty="0"/>
              <a:t> также использовался для распространения другой вредоносной программы — </a:t>
            </a:r>
            <a:r>
              <a:rPr lang="ru-RU" dirty="0" err="1"/>
              <a:t>CryptoLocker</a:t>
            </a:r>
            <a:r>
              <a:rPr lang="ru-RU" dirty="0"/>
              <a:t>. Последний раз обнаружен антивирусным ПО </a:t>
            </a:r>
            <a:r>
              <a:rPr lang="en-US" dirty="0"/>
              <a:t>Kaspersky </a:t>
            </a:r>
            <a:r>
              <a:rPr lang="ru-RU" dirty="0"/>
              <a:t>в 2022 году</a:t>
            </a:r>
          </a:p>
        </p:txBody>
      </p:sp>
    </p:spTree>
    <p:extLst>
      <p:ext uri="{BB962C8B-B14F-4D97-AF65-F5344CB8AC3E}">
        <p14:creationId xmlns:p14="http://schemas.microsoft.com/office/powerpoint/2010/main" val="265288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C8B3AA94-44FB-0691-9639-8B76F6C39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150" y="1825625"/>
            <a:ext cx="748665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Каждое обновление ОС Windows закрывает уязвимости системы, поэтому пользователи стремятся ставить все рекомендуемые патчи. Этим воспользовались злоумышленники, выпустившие вирус </a:t>
            </a:r>
            <a:r>
              <a:rPr lang="ru-RU" dirty="0" err="1"/>
              <a:t>Cyborg</a:t>
            </a:r>
            <a:r>
              <a:rPr lang="ru-RU" dirty="0"/>
              <a:t>. Ссылка на вирус замаскирована в письме от «Центра обновлений Windows». Пользователи, переходившие по ссылке, заражали свой ПК.</a:t>
            </a:r>
          </a:p>
          <a:p>
            <a:r>
              <a:rPr lang="ru-RU" dirty="0"/>
              <a:t>Замаскированный под очередной патч системы, вирус быстро шифрует файлы и требует заплатить выкуп. Ущерб, причиненный вредоносной программой, колоссален, поэтому </a:t>
            </a:r>
            <a:r>
              <a:rPr lang="ru-RU" dirty="0" err="1"/>
              <a:t>Cyborg</a:t>
            </a:r>
            <a:r>
              <a:rPr lang="ru-RU" dirty="0"/>
              <a:t> занимает 3-ю позицию рейтинга.</a:t>
            </a:r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98B6E-27CF-2BF5-D825-EE1E6C3C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Cyborg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3E255-9066-0201-5AAA-4F71698B10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4CF466-55C2-EF90-E566-37E9B46EF8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r="664"/>
          <a:stretch>
            <a:fillRect/>
          </a:stretch>
        </p:blipFill>
        <p:spPr/>
      </p:pic>
      <p:pic>
        <p:nvPicPr>
          <p:cNvPr id="11268" name="Picture 4" descr="Зачем нужны обновления Windows и программ? | IT-уроки">
            <a:extLst>
              <a:ext uri="{FF2B5EF4-FFF2-40B4-BE49-F238E27FC236}">
                <a16:creationId xmlns:a16="http://schemas.microsoft.com/office/drawing/2014/main" id="{849A4D45-5014-22B5-76BC-E40F245B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2" r="30806"/>
          <a:stretch/>
        </p:blipFill>
        <p:spPr bwMode="auto">
          <a:xfrm>
            <a:off x="838200" y="1825625"/>
            <a:ext cx="3028950" cy="435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18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99737DFC-85D5-EE34-CFC6-A6CD49EB2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879600"/>
            <a:ext cx="6901505" cy="314960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 настоящее время появляется все больше инструментов для написания AI скриптов и программ, что дает хакерам возможность использовать данную технологию для проведения мощных атак.</a:t>
            </a:r>
          </a:p>
          <a:p>
            <a:r>
              <a:rPr lang="ru-RU" dirty="0"/>
              <a:t>Несмотря на то, что компании из сферы обеспечения кибербезопасности используют искусственный интеллект и алгоритмы машинного обучения для помощи в борьбе с вредоносными программами, данные технологии также могут быть использованы для взлома устройств и сетей в огромных масштабах.</a:t>
            </a:r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8729F-E4EF-959E-060B-1224E6B7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Вредоносный </a:t>
            </a:r>
            <a:r>
              <a:rPr lang="en-US" dirty="0"/>
              <a:t>AI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802640-C810-D636-AD96-EDC1BC5C11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52B9B0-5153-493E-60AF-ACFFD02435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2000"/>
          <a:stretch>
            <a:fillRect/>
          </a:stretch>
        </p:blipFill>
        <p:spPr/>
      </p:pic>
      <p:pic>
        <p:nvPicPr>
          <p:cNvPr id="10242" name="Picture 2" descr="Когда искусственный интеллект становится хакером Безопасность в ИТ |  IT-World.ru">
            <a:extLst>
              <a:ext uri="{FF2B5EF4-FFF2-40B4-BE49-F238E27FC236}">
                <a16:creationId xmlns:a16="http://schemas.microsoft.com/office/drawing/2014/main" id="{D801CE98-C8B8-CAEA-EAD7-58E8133B5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9" r="7465"/>
          <a:stretch/>
        </p:blipFill>
        <p:spPr bwMode="auto">
          <a:xfrm>
            <a:off x="7615880" y="1879600"/>
            <a:ext cx="3552825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1">
            <a:extLst>
              <a:ext uri="{FF2B5EF4-FFF2-40B4-BE49-F238E27FC236}">
                <a16:creationId xmlns:a16="http://schemas.microsoft.com/office/drawing/2014/main" id="{BCE398DF-947C-C79F-0F0D-B434DB06C924}"/>
              </a:ext>
            </a:extLst>
          </p:cNvPr>
          <p:cNvSpPr txBox="1">
            <a:spLocks/>
          </p:cNvSpPr>
          <p:nvPr/>
        </p:nvSpPr>
        <p:spPr>
          <a:xfrm>
            <a:off x="714375" y="5218112"/>
            <a:ext cx="10858500" cy="150653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b="1" kern="1200" dirty="0" smtClean="0">
                <a:solidFill>
                  <a:srgbClr val="03548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dirty="0" smtClean="0">
                <a:solidFill>
                  <a:srgbClr val="03548C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dirty="0" smtClean="0">
                <a:solidFill>
                  <a:srgbClr val="0354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400" b="1" kern="1200" dirty="0" smtClean="0">
                <a:solidFill>
                  <a:srgbClr val="0354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rgbClr val="0354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Киберпреступники зачастую тратят на кибератаки много времени и ресурсов. Поэтому с развитием технологий искусственного интеллекта и машинного обучения, в 2024 и последующих годах нам следует ожидать от хакеров разработки высокотехнологичных и разрушительных вредоносных программ, основанных на искусственном интеллекте.</a:t>
            </a:r>
          </a:p>
        </p:txBody>
      </p:sp>
    </p:spTree>
    <p:extLst>
      <p:ext uri="{BB962C8B-B14F-4D97-AF65-F5344CB8AC3E}">
        <p14:creationId xmlns:p14="http://schemas.microsoft.com/office/powerpoint/2010/main" val="1238226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ABFF8E5-8091-6AFF-EE0B-F76AE940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07" y="1960265"/>
            <a:ext cx="5589588" cy="1468735"/>
          </a:xfrm>
        </p:spPr>
        <p:txBody>
          <a:bodyPr>
            <a:normAutofit fontScale="90000"/>
          </a:bodyPr>
          <a:lstStyle/>
          <a:p>
            <a:pPr algn="r"/>
            <a:r>
              <a:rPr lang="ru-RU" dirty="0"/>
              <a:t>Спасибо</a:t>
            </a:r>
            <a:br>
              <a:rPr lang="en-US" dirty="0"/>
            </a:br>
            <a:r>
              <a:rPr lang="ru-RU" dirty="0"/>
              <a:t>за внимание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600E8A-C95F-B10F-B704-1026CC1B2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95" y="1960265"/>
            <a:ext cx="5589587" cy="2937470"/>
          </a:xfrm>
          <a:prstGeom prst="rect">
            <a:avLst/>
          </a:prstGeom>
        </p:spPr>
      </p:pic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D469FFC0-BAB4-FCC5-BA3B-FA522EE16D1E}"/>
              </a:ext>
            </a:extLst>
          </p:cNvPr>
          <p:cNvSpPr txBox="1">
            <a:spLocks/>
          </p:cNvSpPr>
          <p:nvPr/>
        </p:nvSpPr>
        <p:spPr>
          <a:xfrm>
            <a:off x="634207" y="3572172"/>
            <a:ext cx="5589588" cy="132556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dirty="0" smtClean="0">
                <a:gradFill>
                  <a:gsLst>
                    <a:gs pos="0">
                      <a:srgbClr val="6AC0FC">
                        <a:lumMod val="40000"/>
                      </a:srgbClr>
                    </a:gs>
                    <a:gs pos="86000">
                      <a:srgbClr val="FD42FD">
                        <a:lumMod val="73000"/>
                      </a:srgbClr>
                    </a:gs>
                  </a:gsLst>
                  <a:lin ang="108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</a:t>
            </a:r>
            <a:r>
              <a:rPr lang="ru-RU" dirty="0"/>
              <a:t>Нет непроницаемых систем, есть только недостаточно мотивированные злоумышленники.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3195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2">
      <a:majorFont>
        <a:latin typeface="Haettenschweiler"/>
        <a:ea typeface=""/>
        <a:cs typeface=""/>
      </a:majorFont>
      <a:minorFont>
        <a:latin typeface="Consola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808</Words>
  <Application>Microsoft Office PowerPoint</Application>
  <PresentationFormat>Широкоэкранный</PresentationFormat>
  <Paragraphs>36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Consolas</vt:lpstr>
      <vt:lpstr>Haettenschweiler</vt:lpstr>
      <vt:lpstr>Тема Office</vt:lpstr>
      <vt:lpstr>Самые известные вирусы за последние 5 лет</vt:lpstr>
      <vt:lpstr>RaaS</vt:lpstr>
      <vt:lpstr>WannaCry</vt:lpstr>
      <vt:lpstr>WannaCry</vt:lpstr>
      <vt:lpstr>Clop</vt:lpstr>
      <vt:lpstr>Zeus Gameover</vt:lpstr>
      <vt:lpstr>Cyborg</vt:lpstr>
      <vt:lpstr>Вредоносный AI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Самые известные вирусы за последние 5 лет</dc:title>
  <dc:creator>USER</dc:creator>
  <cp:lastModifiedBy>USER</cp:lastModifiedBy>
  <cp:revision>1</cp:revision>
  <dcterms:created xsi:type="dcterms:W3CDTF">2024-04-09T08:03:38Z</dcterms:created>
  <dcterms:modified xsi:type="dcterms:W3CDTF">2024-04-09T19:56:36Z</dcterms:modified>
</cp:coreProperties>
</file>